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4" r:id="rId4"/>
    <p:sldMasterId id="2147483655" r:id="rId5"/>
  </p:sldMasterIdLst>
  <p:notesMasterIdLst>
    <p:notesMasterId r:id="rId7"/>
  </p:notesMasterIdLst>
  <p:sldIdLst>
    <p:sldId id="268" r:id="rId6"/>
  </p:sldIdLst>
  <p:sldSz cx="9144000" cy="6858000" type="screen4x3"/>
  <p:notesSz cx="6761163" cy="9942513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browse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031A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80500D46-97BE-4507-B105-7B12F621EFCF}">
  <a:tblStyle styleId="{80500D46-97BE-4507-B105-7B12F621EFCF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V>
        </a:tcBdr>
        <a:fill>
          <a:solidFill>
            <a:srgbClr val="E8ECF4"/>
          </a:solidFill>
        </a:fill>
      </a:tcStyle>
    </a:wholeTbl>
    <a:band1H>
      <a:tcTxStyle/>
      <a:tcStyle>
        <a:tcBdr/>
        <a:fill>
          <a:solidFill>
            <a:srgbClr val="CFD7E7"/>
          </a:solidFill>
        </a:fill>
      </a:tcStyle>
    </a:band1H>
    <a:band2H>
      <a:tcTxStyle/>
      <a:tcStyle>
        <a:tcBdr/>
      </a:tcStyle>
    </a:band2H>
    <a:band1V>
      <a:tcTxStyle/>
      <a:tcStyle>
        <a:tcBdr/>
        <a:fill>
          <a:solidFill>
            <a:srgbClr val="CFD7E7"/>
          </a:solidFill>
        </a:fill>
      </a:tcStyle>
    </a:band1V>
    <a:band2V>
      <a:tcTxStyle/>
      <a:tcStyle>
        <a:tcBdr/>
      </a:tcStyle>
    </a:band2V>
    <a:lastCol>
      <a:tcTxStyle b="on" i="off">
        <a:font>
          <a:latin typeface="Calibri"/>
          <a:ea typeface="Calibri"/>
          <a:cs typeface="Calibri"/>
        </a:font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 i="off">
        <a:font>
          <a:latin typeface="Calibri"/>
          <a:ea typeface="Calibri"/>
          <a:cs typeface="Calibri"/>
        </a:font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top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</a:tcBdr>
        <a:fill>
          <a:solidFill>
            <a:schemeClr val="accent1"/>
          </a:solidFill>
        </a:fill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bottom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</a:tcBdr>
        <a:fill>
          <a:solidFill>
            <a:schemeClr val="accent1"/>
          </a:solidFill>
        </a:fill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17" d="100"/>
          <a:sy n="117" d="100"/>
        </p:scale>
        <p:origin x="1928" y="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tableStyles" Target="tableStyles.xml"/><Relationship Id="rId5" Type="http://schemas.openxmlformats.org/officeDocument/2006/relationships/slideMaster" Target="slideMasters/slideMaster2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1" y="0"/>
            <a:ext cx="2930422" cy="49752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2400" tIns="46200" rIns="92400" bIns="462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29147" y="0"/>
            <a:ext cx="2930421" cy="49752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2400" tIns="46200" rIns="92400" bIns="462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893763" y="746125"/>
            <a:ext cx="4973637" cy="37290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75641" y="4722494"/>
            <a:ext cx="5409886" cy="44745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2400" tIns="46200" rIns="92400" bIns="462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1" y="9443388"/>
            <a:ext cx="2930422" cy="4975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2400" tIns="46200" rIns="92400" bIns="462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29147" y="9443388"/>
            <a:ext cx="2930421" cy="4975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2400" tIns="46200" rIns="92400" bIns="462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436699878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Antwerpen_pag2_2 lijnen">
  <p:cSld name="Antwerpen_pag2_2 lijnen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457200" y="1602000"/>
            <a:ext cx="8229600" cy="452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4318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143999" y="270000"/>
            <a:ext cx="6336000" cy="831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48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fade thruBlk="1"/>
      </p:transition>
    </mc:Choice>
    <mc:Fallback xmlns="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5="http://schemas.microsoft.com/office/powerpoint/2012/main">
      <p:transition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Antwerpen_pag3_1 lijn">
  <p:cSld name="Antwerpen_pag3_1 lijn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7"/>
          <p:cNvSpPr txBox="1">
            <a:spLocks noGrp="1"/>
          </p:cNvSpPr>
          <p:nvPr>
            <p:ph type="body" idx="1"/>
          </p:nvPr>
        </p:nvSpPr>
        <p:spPr>
          <a:xfrm>
            <a:off x="356400" y="1357200"/>
            <a:ext cx="8499600" cy="831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9" name="Google Shape;29;p7"/>
          <p:cNvSpPr>
            <a:spLocks noGrp="1"/>
          </p:cNvSpPr>
          <p:nvPr>
            <p:ph type="pic" idx="2"/>
          </p:nvPr>
        </p:nvSpPr>
        <p:spPr>
          <a:xfrm>
            <a:off x="1641600" y="2275199"/>
            <a:ext cx="5857200" cy="396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3"/>
          </p:nvPr>
        </p:nvSpPr>
        <p:spPr>
          <a:xfrm>
            <a:off x="143999" y="457200"/>
            <a:ext cx="6336000" cy="64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48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fade thruBlk="1"/>
      </p:transition>
    </mc:Choice>
    <mc:Fallback xmlns="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5="http://schemas.microsoft.com/office/powerpoint/2012/main">
      <p:transition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Antwerpen_pag3_2 lijnen">
  <p:cSld name="Antwerpen_pag3_2 lijnen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8"/>
          <p:cNvSpPr txBox="1">
            <a:spLocks noGrp="1"/>
          </p:cNvSpPr>
          <p:nvPr>
            <p:ph type="body" idx="1"/>
          </p:nvPr>
        </p:nvSpPr>
        <p:spPr>
          <a:xfrm>
            <a:off x="356400" y="1357200"/>
            <a:ext cx="8499600" cy="831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3" name="Google Shape;33;p8"/>
          <p:cNvSpPr>
            <a:spLocks noGrp="1"/>
          </p:cNvSpPr>
          <p:nvPr>
            <p:ph type="pic" idx="2"/>
          </p:nvPr>
        </p:nvSpPr>
        <p:spPr>
          <a:xfrm>
            <a:off x="1641600" y="2275199"/>
            <a:ext cx="5857200" cy="396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body" idx="3"/>
          </p:nvPr>
        </p:nvSpPr>
        <p:spPr>
          <a:xfrm>
            <a:off x="143999" y="270000"/>
            <a:ext cx="6336000" cy="831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48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fade thruBlk="1"/>
      </p:transition>
    </mc:Choice>
    <mc:Fallback xmlns="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5="http://schemas.microsoft.com/office/powerpoint/2012/main">
      <p:transition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alphaModFix amt="46000"/>
            <a:lum/>
          </a:blip>
          <a:srcRect/>
          <a:stretch>
            <a:fillRect t="34000" b="11000"/>
          </a:stretch>
        </a:blipFill>
        <a:effectLst/>
      </p:bgPr>
    </p:bg>
    <p:spTree>
      <p:nvGrpSpPr>
        <p:cNvPr id="1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3"/>
          <p:cNvSpPr txBox="1"/>
          <p:nvPr/>
        </p:nvSpPr>
        <p:spPr>
          <a:xfrm>
            <a:off x="0" y="0"/>
            <a:ext cx="9144000" cy="1295400"/>
          </a:xfrm>
          <a:prstGeom prst="rect">
            <a:avLst/>
          </a:prstGeom>
          <a:solidFill>
            <a:srgbClr val="8031A7"/>
          </a:solidFill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Calibri"/>
              <a:buNone/>
            </a:pPr>
            <a:br>
              <a:rPr lang="en-US" sz="3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sz="36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16" name="Google Shape;16;p3" descr="SO_A_logo_base_NAASTELKAAR_sRGB.png"/>
          <p:cNvPicPr preferRelativeResize="0"/>
          <p:nvPr/>
        </p:nvPicPr>
        <p:blipFill rotWithShape="1">
          <a:blip r:embed="rId4">
            <a:alphaModFix/>
          </a:blip>
          <a:srcRect/>
          <a:stretch/>
        </p:blipFill>
        <p:spPr>
          <a:xfrm>
            <a:off x="6551613" y="0"/>
            <a:ext cx="2592387" cy="1295400"/>
          </a:xfrm>
          <a:prstGeom prst="rect">
            <a:avLst/>
          </a:prstGeom>
          <a:noFill/>
          <a:ln>
            <a:noFill/>
          </a:ln>
        </p:spPr>
      </p:pic>
    </p:spTree>
  </p:cSld>
  <p:clrMap bg1="lt1" tx1="dk1" bg2="dk2" tx2="lt2" accent1="accent1" accent2="accent2" accent3="accent3" accent4="accent4" accent5="accent5" accent6="accent6" hlink="hlink" folHlink="folHlink"/>
  <p:sldLayoutIdLst>
    <p:sldLayoutId id="2147483650" r:id="rId1"/>
  </p:sldLayoutIdLst>
  <mc:AlternateContent xmlns:mc="http://schemas.openxmlformats.org/markup-compatibility/2006" xmlns:p14="http://schemas.microsoft.com/office/powerpoint/2010/main">
    <mc:Choice Requires="p14">
      <p:transition p14:dur="100">
        <p:fade thruBlk="1"/>
      </p:transition>
    </mc:Choice>
    <mc:Fallback xmlns="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5="http://schemas.microsoft.com/office/powerpoint/2012/main">
      <p:transition>
        <p:fade/>
      </p:transition>
    </mc:Fallback>
  </mc:AlternateConten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4">
            <a:alphaModFix amt="46000"/>
            <a:lum/>
          </a:blip>
          <a:srcRect/>
          <a:stretch>
            <a:fillRect t="34000" b="11000"/>
          </a:stretch>
        </a:blipFill>
        <a:effectLst/>
      </p:bgPr>
    </p:bg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6"/>
          <p:cNvSpPr txBox="1"/>
          <p:nvPr/>
        </p:nvSpPr>
        <p:spPr>
          <a:xfrm>
            <a:off x="0" y="0"/>
            <a:ext cx="9144000" cy="1295400"/>
          </a:xfrm>
          <a:prstGeom prst="rect">
            <a:avLst/>
          </a:prstGeom>
          <a:solidFill>
            <a:srgbClr val="8031A7"/>
          </a:solidFill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Calibri"/>
              <a:buNone/>
            </a:pPr>
            <a:br>
              <a:rPr lang="en-US" sz="3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sz="36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26" name="Google Shape;26;p6" descr="SO_A_logo_base_NAASTELKAAR_sRGB.png"/>
          <p:cNvPicPr preferRelativeResize="0"/>
          <p:nvPr/>
        </p:nvPicPr>
        <p:blipFill rotWithShape="1">
          <a:blip r:embed="rId5">
            <a:alphaModFix/>
          </a:blip>
          <a:srcRect/>
          <a:stretch/>
        </p:blipFill>
        <p:spPr>
          <a:xfrm>
            <a:off x="6551613" y="0"/>
            <a:ext cx="2592387" cy="1295400"/>
          </a:xfrm>
          <a:prstGeom prst="rect">
            <a:avLst/>
          </a:prstGeom>
          <a:noFill/>
          <a:ln>
            <a:noFill/>
          </a:ln>
        </p:spPr>
      </p:pic>
    </p:spTree>
  </p:cSld>
  <p:clrMap bg1="lt1" tx1="dk1" bg2="dk2" tx2="lt2" accent1="accent1" accent2="accent2" accent3="accent3" accent4="accent4" accent5="accent5" accent6="accent6" hlink="hlink" folHlink="folHlink"/>
  <p:sldLayoutIdLst>
    <p:sldLayoutId id="2147483651" r:id="rId1"/>
    <p:sldLayoutId id="2147483652" r:id="rId2"/>
  </p:sldLayoutIdLst>
  <mc:AlternateContent xmlns:mc="http://schemas.openxmlformats.org/markup-compatibility/2006" xmlns:p14="http://schemas.microsoft.com/office/powerpoint/2010/main">
    <mc:Choice Requires="p14">
      <p:transition p14:dur="100">
        <p:fade thruBlk="1"/>
      </p:transition>
    </mc:Choice>
    <mc:Fallback xmlns="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5="http://schemas.microsoft.com/office/powerpoint/2012/main">
      <p:transition>
        <p:fade/>
      </p:transition>
    </mc:Fallback>
  </mc:AlternateConten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el 5">
            <a:extLst>
              <a:ext uri="{FF2B5EF4-FFF2-40B4-BE49-F238E27FC236}">
                <a16:creationId xmlns:a16="http://schemas.microsoft.com/office/drawing/2014/main" id="{3E025DEB-486D-4E46-B7C3-B40AB51263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7274400"/>
              </p:ext>
            </p:extLst>
          </p:nvPr>
        </p:nvGraphicFramePr>
        <p:xfrm>
          <a:off x="1694497" y="2929975"/>
          <a:ext cx="5755005" cy="3197225"/>
        </p:xfrm>
        <a:graphic>
          <a:graphicData uri="http://schemas.openxmlformats.org/drawingml/2006/table">
            <a:tbl>
              <a:tblPr firstRow="1" firstCol="1" bandRow="1">
                <a:tableStyleId>{80500D46-97BE-4507-B105-7B12F621EFCF}</a:tableStyleId>
              </a:tblPr>
              <a:tblGrid>
                <a:gridCol w="2769235">
                  <a:extLst>
                    <a:ext uri="{9D8B030D-6E8A-4147-A177-3AD203B41FA5}">
                      <a16:colId xmlns:a16="http://schemas.microsoft.com/office/drawing/2014/main" val="1048213662"/>
                    </a:ext>
                  </a:extLst>
                </a:gridCol>
                <a:gridCol w="2985770">
                  <a:extLst>
                    <a:ext uri="{9D8B030D-6E8A-4147-A177-3AD203B41FA5}">
                      <a16:colId xmlns:a16="http://schemas.microsoft.com/office/drawing/2014/main" val="2394536409"/>
                    </a:ext>
                  </a:extLst>
                </a:gridCol>
              </a:tblGrid>
              <a:tr h="288290">
                <a:tc>
                  <a:txBody>
                    <a:bodyPr/>
                    <a:lstStyle/>
                    <a:p>
                      <a:pPr marL="449580" algn="ctr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770255" algn="l"/>
                          <a:tab pos="1540510" algn="ctr"/>
                        </a:tabLst>
                      </a:pPr>
                      <a:r>
                        <a:rPr lang="nl-BE" sz="1100" dirty="0">
                          <a:effectLst/>
                        </a:rPr>
                        <a:t>Standaardnederlands</a:t>
                      </a:r>
                      <a:endParaRPr lang="nl-BE" sz="1200" dirty="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4958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Vlaams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465628847"/>
                  </a:ext>
                </a:extLst>
              </a:tr>
              <a:tr h="288290">
                <a:tc gridSpan="2"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Voornaamwoorden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nl-B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0065480"/>
                  </a:ext>
                </a:extLst>
              </a:tr>
              <a:tr h="2882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Voorbeeld: jij, je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Gij, ge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155146726"/>
                  </a:ext>
                </a:extLst>
              </a:tr>
              <a:tr h="2882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ik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Ik, ikke, ‘k, kik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15027477"/>
                  </a:ext>
                </a:extLst>
              </a:tr>
              <a:tr h="2882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jullie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Gijle, gijlen, golle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42094291"/>
                  </a:ext>
                </a:extLst>
              </a:tr>
              <a:tr h="2882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jou/je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u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22348656"/>
                  </a:ext>
                </a:extLst>
              </a:tr>
              <a:tr h="2882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jouw/je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Uwe, uwen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260490010"/>
                  </a:ext>
                </a:extLst>
              </a:tr>
              <a:tr h="2882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mijn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Mijne, mijnen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11039903"/>
                  </a:ext>
                </a:extLst>
              </a:tr>
              <a:tr h="2882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ons, onze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Ons, onze, onzen (!)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13110466"/>
                  </a:ext>
                </a:extLst>
              </a:tr>
              <a:tr h="2882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deze, dit, dat, die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Deze, dezen, dees, da, dieje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302961241"/>
                  </a:ext>
                </a:extLst>
              </a:tr>
              <a:tr h="31432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BE" sz="1100">
                          <a:effectLst/>
                        </a:rPr>
                        <a:t>hij</a:t>
                      </a:r>
                      <a:endParaRPr lang="nl-BE" sz="120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nl-BE" sz="1100" dirty="0">
                          <a:effectLst/>
                        </a:rPr>
                        <a:t>Hij, hem, ‘</a:t>
                      </a:r>
                      <a:r>
                        <a:rPr lang="nl-BE" sz="1100" dirty="0" err="1">
                          <a:effectLst/>
                        </a:rPr>
                        <a:t>em</a:t>
                      </a:r>
                      <a:r>
                        <a:rPr lang="nl-BE" sz="1100" dirty="0">
                          <a:effectLst/>
                        </a:rPr>
                        <a:t>, ‘m (</a:t>
                      </a:r>
                      <a:r>
                        <a:rPr lang="nl-BE" sz="1100" dirty="0" err="1">
                          <a:effectLst/>
                        </a:rPr>
                        <a:t>dieje</a:t>
                      </a:r>
                      <a:r>
                        <a:rPr lang="nl-BE" sz="1100" dirty="0">
                          <a:effectLst/>
                        </a:rPr>
                        <a:t>)</a:t>
                      </a:r>
                      <a:endParaRPr lang="nl-BE" sz="1200" dirty="0">
                        <a:effectLst/>
                        <a:latin typeface="Times New Roman" panose="02020603050405020304" pitchFamily="18" charset="0"/>
                        <a:ea typeface="MS Mincho" panose="02020609040205080304" pitchFamily="49" charset="-128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3226216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645252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fade thruBlk="1"/>
      </p:transition>
    </mc:Choice>
    <mc:Fallback xmlns="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5="http://schemas.microsoft.com/office/powerpoint/2012/main">
      <p:transition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Antwerpen_pag2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Antwerpen_pag3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Kantoorthema">
  <a:themeElements>
    <a:clrScheme name="Kantoor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8F22FD9BAF5444CB88AE82530F9A8A9" ma:contentTypeVersion="11" ma:contentTypeDescription="Create a new document." ma:contentTypeScope="" ma:versionID="36a018df1cf9bab0a164897573ac10ec">
  <xsd:schema xmlns:xsd="http://www.w3.org/2001/XMLSchema" xmlns:xs="http://www.w3.org/2001/XMLSchema" xmlns:p="http://schemas.microsoft.com/office/2006/metadata/properties" xmlns:ns2="76140b53-2508-4e31-8e32-804c55bee2e9" xmlns:ns3="c57acd7c-b00e-419b-86c3-ae84c936a7a6" targetNamespace="http://schemas.microsoft.com/office/2006/metadata/properties" ma:root="true" ma:fieldsID="205db0a4ff5d7cc2a7507430c3ae84a0" ns2:_="" ns3:_="">
    <xsd:import namespace="76140b53-2508-4e31-8e32-804c55bee2e9"/>
    <xsd:import namespace="c57acd7c-b00e-419b-86c3-ae84c936a7a6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2:LastSharedByUser" minOccurs="0"/>
                <xsd:element ref="ns2:LastSharedByTime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6140b53-2508-4e31-8e32-804c55bee2e9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LastSharedByUser" ma:index="10" nillable="true" ma:displayName="Last Shared By User" ma:description="" ma:internalName="LastSharedByUser" ma:readOnly="true">
      <xsd:simpleType>
        <xsd:restriction base="dms:Note">
          <xsd:maxLength value="255"/>
        </xsd:restriction>
      </xsd:simpleType>
    </xsd:element>
    <xsd:element name="LastSharedByTime" ma:index="11" nillable="true" ma:displayName="Last Shared By Time" ma:description="" ma:internalName="LastSharedByTime" ma:readOnly="true">
      <xsd:simpleType>
        <xsd:restriction base="dms:DateTim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57acd7c-b00e-419b-86c3-ae84c936a7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2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3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B28D922-78C9-4708-9825-863642E29B70}">
  <ds:schemaRefs>
    <ds:schemaRef ds:uri="http://schemas.openxmlformats.org/package/2006/metadata/core-properties"/>
    <ds:schemaRef ds:uri="http://schemas.microsoft.com/office/2006/documentManagement/types"/>
    <ds:schemaRef ds:uri="http://purl.org/dc/dcmitype/"/>
    <ds:schemaRef ds:uri="http://www.w3.org/XML/1998/namespace"/>
    <ds:schemaRef ds:uri="http://purl.org/dc/elements/1.1/"/>
    <ds:schemaRef ds:uri="http://purl.org/dc/terms/"/>
    <ds:schemaRef ds:uri="http://schemas.microsoft.com/office/infopath/2007/PartnerControls"/>
    <ds:schemaRef ds:uri="c57acd7c-b00e-419b-86c3-ae84c936a7a6"/>
    <ds:schemaRef ds:uri="76140b53-2508-4e31-8e32-804c55bee2e9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B0F3CAD4-0E12-436C-8166-AECEC19C0F4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7FAC0CA-751C-48FB-BB15-28854225EB7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6140b53-2508-4e31-8e32-804c55bee2e9"/>
    <ds:schemaRef ds:uri="c57acd7c-b00e-419b-86c3-ae84c936a7a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78</Words>
  <Application>Microsoft Macintosh PowerPoint</Application>
  <PresentationFormat>On-screen Show (4:3)</PresentationFormat>
  <Paragraphs>21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Times New Roman</vt:lpstr>
      <vt:lpstr>Antwerpen_pag2</vt:lpstr>
      <vt:lpstr>Antwerpen_pag3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Karen Loyson</dc:creator>
  <cp:lastModifiedBy>Henry Iguaro</cp:lastModifiedBy>
  <cp:revision>68</cp:revision>
  <cp:lastPrinted>2020-04-11T09:29:01Z</cp:lastPrinted>
  <dcterms:modified xsi:type="dcterms:W3CDTF">2024-03-04T06:36:39Z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0x01010038F22FD9BAF5444CB88AE82530F9A8A9</vt:lpwstr>
  </property>
</Properties>
</file>